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50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537B3C-50B7-4E9F-BB30-7C35D9A2284F}" type="datetimeFigureOut">
              <a:rPr lang="en-US" smtClean="0"/>
              <a:t>12/9/2020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A9A1ED-9655-4CE3-B468-DFBBF27BD3AD}" type="slidenum">
              <a:rPr lang="en-US" smtClean="0"/>
              <a:t>‹#›</a:t>
            </a:fld>
            <a:endParaRPr lang="en-US"/>
          </a:p>
        </p:txBody>
      </p:sp>
    </p:spTree>
    <p:extLst>
      <p:ext uri="{BB962C8B-B14F-4D97-AF65-F5344CB8AC3E}">
        <p14:creationId xmlns:p14="http://schemas.microsoft.com/office/powerpoint/2010/main" val="1411625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Health care in the United States is extremely exorbitant and many people are unable to access quality healthcare. Even though the government’s expenditure on health care has been increasing tremendously over the last decades, millions of Americans are unable still to access quality care services. While health care spending has increased, the health care growth has significantly slowed down over the past decades. Different components of cost growth have not been understood. Therefore, this project argues that disintegrating health spending and its growth will provide critical information that policymakers, industry leaders, and other stakeholders can use to make better decisions as well as understand the policy initiatives as well as assess the outcomes of the potential system changes to enhance quality of care services offered to Americans. </a:t>
            </a:r>
          </a:p>
          <a:p>
            <a:endParaRPr lang="en-US" dirty="0"/>
          </a:p>
        </p:txBody>
      </p:sp>
      <p:sp>
        <p:nvSpPr>
          <p:cNvPr id="4" name="Slide Number Placeholder 3"/>
          <p:cNvSpPr>
            <a:spLocks noGrp="1"/>
          </p:cNvSpPr>
          <p:nvPr>
            <p:ph type="sldNum" sz="quarter" idx="10"/>
          </p:nvPr>
        </p:nvSpPr>
        <p:spPr/>
        <p:txBody>
          <a:bodyPr/>
          <a:lstStyle/>
          <a:p>
            <a:fld id="{7DA9A1ED-9655-4CE3-B468-DFBBF27BD3AD}" type="slidenum">
              <a:rPr lang="en-US" smtClean="0"/>
              <a:t>2</a:t>
            </a:fld>
            <a:endParaRPr lang="en-US"/>
          </a:p>
        </p:txBody>
      </p:sp>
    </p:spTree>
    <p:extLst>
      <p:ext uri="{BB962C8B-B14F-4D97-AF65-F5344CB8AC3E}">
        <p14:creationId xmlns:p14="http://schemas.microsoft.com/office/powerpoint/2010/main" val="2482185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is a lack of understanding of health outcomes in exchange for exorbitant spending in the health care sector. According to </a:t>
            </a:r>
            <a:r>
              <a:rPr lang="en-US" sz="1200" kern="1200" dirty="0" err="1" smtClean="0">
                <a:solidFill>
                  <a:schemeClr val="tx1"/>
                </a:solidFill>
                <a:effectLst/>
                <a:latin typeface="+mn-lt"/>
                <a:ea typeface="+mn-ea"/>
                <a:cs typeface="+mn-cs"/>
              </a:rPr>
              <a:t>Branning</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Vater</a:t>
            </a:r>
            <a:r>
              <a:rPr lang="en-US" sz="1200" kern="1200" dirty="0" smtClean="0">
                <a:solidFill>
                  <a:schemeClr val="tx1"/>
                </a:solidFill>
                <a:effectLst/>
                <a:latin typeface="+mn-lt"/>
                <a:ea typeface="+mn-ea"/>
                <a:cs typeface="+mn-cs"/>
              </a:rPr>
              <a:t> (2016), the United States is the only country with a profit-motivated health care system in the world. According to the authors, perhaps it is not surprising that the United States is the only country with the highest expenditure and yet millions of its citizens are unable to access quality and better care services (</a:t>
            </a:r>
            <a:r>
              <a:rPr lang="en-US" sz="1200" kern="1200" dirty="0" err="1" smtClean="0">
                <a:solidFill>
                  <a:schemeClr val="tx1"/>
                </a:solidFill>
                <a:effectLst/>
                <a:latin typeface="+mn-lt"/>
                <a:ea typeface="+mn-ea"/>
                <a:cs typeface="+mn-cs"/>
              </a:rPr>
              <a:t>Branning</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Vater</a:t>
            </a:r>
            <a:r>
              <a:rPr lang="en-US" sz="1200" kern="1200" dirty="0" smtClean="0">
                <a:solidFill>
                  <a:schemeClr val="tx1"/>
                </a:solidFill>
                <a:effectLst/>
                <a:latin typeface="+mn-lt"/>
                <a:ea typeface="+mn-ea"/>
                <a:cs typeface="+mn-cs"/>
              </a:rPr>
              <a:t>, 2016). The United States government spent $3.2 trillion on healthcare in 2015 (</a:t>
            </a:r>
            <a:r>
              <a:rPr lang="en-US" sz="1200" kern="1200" dirty="0" err="1" smtClean="0">
                <a:solidFill>
                  <a:schemeClr val="tx1"/>
                </a:solidFill>
                <a:effectLst/>
                <a:latin typeface="+mn-lt"/>
                <a:ea typeface="+mn-ea"/>
                <a:cs typeface="+mn-cs"/>
              </a:rPr>
              <a:t>Branning</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Vater</a:t>
            </a:r>
            <a:r>
              <a:rPr lang="en-US" sz="1200" kern="1200" dirty="0" smtClean="0">
                <a:solidFill>
                  <a:schemeClr val="tx1"/>
                </a:solidFill>
                <a:effectLst/>
                <a:latin typeface="+mn-lt"/>
                <a:ea typeface="+mn-ea"/>
                <a:cs typeface="+mn-cs"/>
              </a:rPr>
              <a:t>, 2016). This figure represents about $10,000 per person on average (</a:t>
            </a:r>
            <a:r>
              <a:rPr lang="en-US" sz="1200" kern="1200" dirty="0" err="1" smtClean="0">
                <a:solidFill>
                  <a:schemeClr val="tx1"/>
                </a:solidFill>
                <a:effectLst/>
                <a:latin typeface="+mn-lt"/>
                <a:ea typeface="+mn-ea"/>
                <a:cs typeface="+mn-cs"/>
              </a:rPr>
              <a:t>Branning</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Vater</a:t>
            </a:r>
            <a:r>
              <a:rPr lang="en-US" sz="1200" kern="1200" dirty="0" smtClean="0">
                <a:solidFill>
                  <a:schemeClr val="tx1"/>
                </a:solidFill>
                <a:effectLst/>
                <a:latin typeface="+mn-lt"/>
                <a:ea typeface="+mn-ea"/>
                <a:cs typeface="+mn-cs"/>
              </a:rPr>
              <a:t>, 2016). The figure below shows healthcare cost per capital (dollars). </a:t>
            </a:r>
          </a:p>
          <a:p>
            <a:endParaRPr lang="en-US" dirty="0"/>
          </a:p>
        </p:txBody>
      </p:sp>
      <p:sp>
        <p:nvSpPr>
          <p:cNvPr id="4" name="Slide Number Placeholder 3"/>
          <p:cNvSpPr>
            <a:spLocks noGrp="1"/>
          </p:cNvSpPr>
          <p:nvPr>
            <p:ph type="sldNum" sz="quarter" idx="10"/>
          </p:nvPr>
        </p:nvSpPr>
        <p:spPr/>
        <p:txBody>
          <a:bodyPr/>
          <a:lstStyle/>
          <a:p>
            <a:fld id="{7DA9A1ED-9655-4CE3-B468-DFBBF27BD3AD}" type="slidenum">
              <a:rPr lang="en-US" smtClean="0"/>
              <a:t>3</a:t>
            </a:fld>
            <a:endParaRPr lang="en-US"/>
          </a:p>
        </p:txBody>
      </p:sp>
    </p:spTree>
    <p:extLst>
      <p:ext uri="{BB962C8B-B14F-4D97-AF65-F5344CB8AC3E}">
        <p14:creationId xmlns:p14="http://schemas.microsoft.com/office/powerpoint/2010/main" val="2793652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above figure shows what seems to be a worrying trend in the United States’ cost per capita compared to other wealthy countries across the world. Based on the above figure, United States spends averagely $11,072 per person compared to other countries like Switzerland ($7,732), Germany ($6,646), and United Kingdom ($4,653) (Peter G. Peterson Foundation, 2020). This finding conquers with the findings of other scholars. </a:t>
            </a:r>
            <a:r>
              <a:rPr lang="en-US" sz="1200" kern="1200" dirty="0" err="1" smtClean="0">
                <a:solidFill>
                  <a:schemeClr val="tx1"/>
                </a:solidFill>
                <a:effectLst/>
                <a:latin typeface="+mn-lt"/>
                <a:ea typeface="+mn-ea"/>
                <a:cs typeface="+mn-cs"/>
              </a:rPr>
              <a:t>Branning</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Vater</a:t>
            </a:r>
            <a:r>
              <a:rPr lang="en-US" sz="1200" kern="1200" dirty="0" smtClean="0">
                <a:solidFill>
                  <a:schemeClr val="tx1"/>
                </a:solidFill>
                <a:effectLst/>
                <a:latin typeface="+mn-lt"/>
                <a:ea typeface="+mn-ea"/>
                <a:cs typeface="+mn-cs"/>
              </a:rPr>
              <a:t> (2016), in their study, noted that the country’s average expenditure is about $10,000 per person averagely. However, the problem is the unintended consequences of the increasing expenditure. According to </a:t>
            </a:r>
            <a:r>
              <a:rPr lang="en-US" sz="1200" kern="1200" dirty="0" err="1" smtClean="0">
                <a:solidFill>
                  <a:schemeClr val="tx1"/>
                </a:solidFill>
                <a:effectLst/>
                <a:latin typeface="+mn-lt"/>
                <a:ea typeface="+mn-ea"/>
                <a:cs typeface="+mn-cs"/>
              </a:rPr>
              <a:t>Branning</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Vater</a:t>
            </a:r>
            <a:r>
              <a:rPr lang="en-US" sz="1200" kern="1200" dirty="0" smtClean="0">
                <a:solidFill>
                  <a:schemeClr val="tx1"/>
                </a:solidFill>
                <a:effectLst/>
                <a:latin typeface="+mn-lt"/>
                <a:ea typeface="+mn-ea"/>
                <a:cs typeface="+mn-cs"/>
              </a:rPr>
              <a:t> (2016), the United States’ expenditure on healthcare represents about 17.8% of its GDP and the number is set to increase to 20.1% by 2025. </a:t>
            </a:r>
          </a:p>
          <a:p>
            <a:endParaRPr lang="en-US" b="1" dirty="0"/>
          </a:p>
        </p:txBody>
      </p:sp>
      <p:sp>
        <p:nvSpPr>
          <p:cNvPr id="4" name="Slide Number Placeholder 3"/>
          <p:cNvSpPr>
            <a:spLocks noGrp="1"/>
          </p:cNvSpPr>
          <p:nvPr>
            <p:ph type="sldNum" sz="quarter" idx="10"/>
          </p:nvPr>
        </p:nvSpPr>
        <p:spPr/>
        <p:txBody>
          <a:bodyPr/>
          <a:lstStyle/>
          <a:p>
            <a:fld id="{7DA9A1ED-9655-4CE3-B468-DFBBF27BD3AD}" type="slidenum">
              <a:rPr lang="en-US" smtClean="0"/>
              <a:t>4</a:t>
            </a:fld>
            <a:endParaRPr lang="en-US"/>
          </a:p>
        </p:txBody>
      </p:sp>
    </p:spTree>
    <p:extLst>
      <p:ext uri="{BB962C8B-B14F-4D97-AF65-F5344CB8AC3E}">
        <p14:creationId xmlns:p14="http://schemas.microsoft.com/office/powerpoint/2010/main" val="2199247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According to the National Academy of Medicine (NAM) report, the United States spends twice as much as necessary on billing and insurance-related costs (Gee &amp; Spiro, 2019). This administrative excess is currently amounting to $248 billion annually (Gee &amp; Spiro, 2019).  Therefore, both federal and state governments should create legislative and administrative policies that modify the current reimbursement policies that inhibit the involvement of patients or minimize their choices of selecting appropriate insurance suitable for them. </a:t>
            </a:r>
            <a:endParaRPr lang="en-US" dirty="0"/>
          </a:p>
        </p:txBody>
      </p:sp>
      <p:sp>
        <p:nvSpPr>
          <p:cNvPr id="4" name="Slide Number Placeholder 3"/>
          <p:cNvSpPr>
            <a:spLocks noGrp="1"/>
          </p:cNvSpPr>
          <p:nvPr>
            <p:ph type="sldNum" sz="quarter" idx="10"/>
          </p:nvPr>
        </p:nvSpPr>
        <p:spPr/>
        <p:txBody>
          <a:bodyPr/>
          <a:lstStyle/>
          <a:p>
            <a:fld id="{7DA9A1ED-9655-4CE3-B468-DFBBF27BD3AD}" type="slidenum">
              <a:rPr lang="en-US" smtClean="0"/>
              <a:t>5</a:t>
            </a:fld>
            <a:endParaRPr lang="en-US"/>
          </a:p>
        </p:txBody>
      </p:sp>
    </p:spTree>
    <p:extLst>
      <p:ext uri="{BB962C8B-B14F-4D97-AF65-F5344CB8AC3E}">
        <p14:creationId xmlns:p14="http://schemas.microsoft.com/office/powerpoint/2010/main" val="3955671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failing healthcare system in the United States has also been attributed to the inability of the policymakers and other stakeholders to make decisions that concern the patients or service seekers. The government spends a lot in the sector, but not on the right things. The number of doctors or physicians serving Americans is still inadequate compared to the high number of population visiting the hospitals seeking healthcare services. The current government expenditure on physician services is less than 20% of all healthcare expenditure (hhs.gov). Therefore, </a:t>
            </a:r>
            <a:r>
              <a:rPr lang="en-US" sz="1200" b="1" kern="1200" dirty="0" smtClean="0">
                <a:solidFill>
                  <a:schemeClr val="tx1"/>
                </a:solidFill>
                <a:effectLst/>
                <a:latin typeface="+mn-lt"/>
                <a:ea typeface="+mn-ea"/>
                <a:cs typeface="+mn-cs"/>
              </a:rPr>
              <a:t>the best option available for the government to minimize or lower the cost of healthcare is directly related to increasing the supply of physicians</a:t>
            </a:r>
            <a:r>
              <a:rPr lang="en-US" sz="1200" kern="1200" dirty="0" smtClean="0">
                <a:solidFill>
                  <a:schemeClr val="tx1"/>
                </a:solidFill>
                <a:effectLst/>
                <a:latin typeface="+mn-lt"/>
                <a:ea typeface="+mn-ea"/>
                <a:cs typeface="+mn-cs"/>
              </a:rPr>
              <a:t>. Currently, the supply of physicians in the United States is estimated to be one physician per 1,000 people (hhs.gov).</a:t>
            </a:r>
            <a:endParaRPr lang="en-US" dirty="0"/>
          </a:p>
        </p:txBody>
      </p:sp>
      <p:sp>
        <p:nvSpPr>
          <p:cNvPr id="4" name="Slide Number Placeholder 3"/>
          <p:cNvSpPr>
            <a:spLocks noGrp="1"/>
          </p:cNvSpPr>
          <p:nvPr>
            <p:ph type="sldNum" sz="quarter" idx="10"/>
          </p:nvPr>
        </p:nvSpPr>
        <p:spPr/>
        <p:txBody>
          <a:bodyPr/>
          <a:lstStyle/>
          <a:p>
            <a:fld id="{7DA9A1ED-9655-4CE3-B468-DFBBF27BD3AD}" type="slidenum">
              <a:rPr lang="en-US" smtClean="0"/>
              <a:t>6</a:t>
            </a:fld>
            <a:endParaRPr lang="en-US"/>
          </a:p>
        </p:txBody>
      </p:sp>
    </p:spTree>
    <p:extLst>
      <p:ext uri="{BB962C8B-B14F-4D97-AF65-F5344CB8AC3E}">
        <p14:creationId xmlns:p14="http://schemas.microsoft.com/office/powerpoint/2010/main" val="5598993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2A179C02-09BC-4526-925D-F8992388AD1D}" type="datetimeFigureOut">
              <a:rPr lang="en-US" smtClean="0"/>
              <a:t>12/9/2020</a:t>
            </a:fld>
            <a:endParaRPr lang="en-US"/>
          </a:p>
        </p:txBody>
      </p:sp>
      <p:sp>
        <p:nvSpPr>
          <p:cNvPr id="5" name="Footer Placeholder 4"/>
          <p:cNvSpPr>
            <a:spLocks noGrp="1"/>
          </p:cNvSpPr>
          <p:nvPr>
            <p:ph type="ftr" sz="quarter" idx="11"/>
          </p:nvPr>
        </p:nvSpPr>
        <p:spPr bwMode="white"/>
        <p:txBody>
          <a:bodyPr/>
          <a:lstStyle/>
          <a:p>
            <a:endParaRPr lang="en-US"/>
          </a:p>
        </p:txBody>
      </p:sp>
      <p:sp>
        <p:nvSpPr>
          <p:cNvPr id="6" name="Slide Number Placeholder 5"/>
          <p:cNvSpPr>
            <a:spLocks noGrp="1"/>
          </p:cNvSpPr>
          <p:nvPr>
            <p:ph type="sldNum" sz="quarter" idx="12"/>
          </p:nvPr>
        </p:nvSpPr>
        <p:spPr/>
        <p:txBody>
          <a:bodyPr/>
          <a:lstStyle/>
          <a:p>
            <a:fld id="{6D5C3C45-E159-4EEC-956E-7E91D743D37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179C02-09BC-4526-925D-F8992388AD1D}" type="datetimeFigureOut">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C3C45-E159-4EEC-956E-7E91D743D37C}" type="slidenum">
              <a:rPr lang="en-US" smtClean="0"/>
              <a:t>‹#›</a:t>
            </a:fld>
            <a:endParaRPr lang="en-US"/>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A179C02-09BC-4526-925D-F8992388AD1D}" type="datetimeFigureOut">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C3C45-E159-4EEC-956E-7E91D743D37C}" type="slidenum">
              <a:rPr lang="en-US" smtClean="0"/>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2A179C02-09BC-4526-925D-F8992388AD1D}" type="datetimeFigureOut">
              <a:rPr lang="en-US" smtClean="0"/>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C3C45-E159-4EEC-956E-7E91D743D37C}" type="slidenum">
              <a:rPr lang="en-US" smtClean="0"/>
              <a:t>‹#›</a:t>
            </a:fld>
            <a:endParaRPr lang="en-US"/>
          </a:p>
        </p:txBody>
      </p:sp>
      <p:sp>
        <p:nvSpPr>
          <p:cNvPr id="12" name="Content Placeholder 11"/>
          <p:cNvSpPr>
            <a:spLocks noGrp="1"/>
          </p:cNvSpPr>
          <p:nvPr>
            <p:ph sz="quarter" idx="14"/>
          </p:nvPr>
        </p:nvSpPr>
        <p:spPr>
          <a:xfrm>
            <a:off x="46482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2A179C02-09BC-4526-925D-F8992388AD1D}" type="datetimeFigureOut">
              <a:rPr lang="en-US" smtClean="0"/>
              <a:t>12/9/2020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5C3C45-E159-4EEC-956E-7E91D743D37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179C02-09BC-4526-925D-F8992388AD1D}" type="datetimeFigureOut">
              <a:rPr lang="en-US" smtClean="0"/>
              <a:t>12/9/2020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5C3C45-E159-4EEC-956E-7E91D743D37C}" type="slidenum">
              <a:rPr lang="en-US" smtClean="0"/>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A179C02-09BC-4526-925D-F8992388AD1D}" type="datetimeFigureOut">
              <a:rPr lang="en-US" smtClean="0"/>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C3C45-E159-4EEC-956E-7E91D743D37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179C02-09BC-4526-925D-F8992388AD1D}" type="datetimeFigureOut">
              <a:rPr lang="en-US" smtClean="0"/>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C3C45-E159-4EEC-956E-7E91D743D37C}" type="slidenum">
              <a:rPr lang="en-US" smtClean="0"/>
              <a:t>‹#›</a:t>
            </a:fld>
            <a:endParaRPr lang="en-US"/>
          </a:p>
        </p:txBody>
      </p:sp>
      <p:sp>
        <p:nvSpPr>
          <p:cNvPr id="9" name="Content Placeholder 8"/>
          <p:cNvSpPr>
            <a:spLocks noGrp="1"/>
          </p:cNvSpPr>
          <p:nvPr>
            <p:ph sz="quarter" idx="13"/>
          </p:nvPr>
        </p:nvSpPr>
        <p:spPr>
          <a:xfrm>
            <a:off x="1371600" y="1676400"/>
            <a:ext cx="32766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179C02-09BC-4526-925D-F8992388AD1D}" type="datetimeFigureOut">
              <a:rPr lang="en-US" smtClean="0"/>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C3C45-E159-4EEC-956E-7E91D743D37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179C02-09BC-4526-925D-F8992388AD1D}" type="datetimeFigureOut">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C3C45-E159-4EEC-956E-7E91D743D37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179C02-09BC-4526-925D-F8992388AD1D}" type="datetimeFigureOut">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C3C45-E159-4EEC-956E-7E91D743D37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2A179C02-09BC-4526-925D-F8992388AD1D}" type="datetimeFigureOut">
              <a:rPr lang="en-US" smtClean="0"/>
              <a:t>12/9/2020</a:t>
            </a:fld>
            <a:endParaRPr lang="en-US"/>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6D5C3C45-E159-4EEC-956E-7E91D743D37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2400" dirty="0"/>
              <a:t>The Need to Resolve the Complex Relationship between Cost and Quality in the U.S. Healthcare </a:t>
            </a:r>
            <a:br>
              <a:rPr lang="en-US" sz="2400" dirty="0"/>
            </a:br>
            <a:endParaRPr lang="en-US" sz="2400" dirty="0"/>
          </a:p>
        </p:txBody>
      </p:sp>
      <p:sp>
        <p:nvSpPr>
          <p:cNvPr id="3" name="Subtitle 2"/>
          <p:cNvSpPr>
            <a:spLocks noGrp="1"/>
          </p:cNvSpPr>
          <p:nvPr>
            <p:ph type="subTitle" idx="1"/>
          </p:nvPr>
        </p:nvSpPr>
        <p:spPr/>
        <p:txBody>
          <a:bodyPr>
            <a:normAutofit fontScale="70000" lnSpcReduction="20000"/>
          </a:bodyPr>
          <a:lstStyle/>
          <a:p>
            <a:r>
              <a:rPr lang="en-US" dirty="0" smtClean="0"/>
              <a:t>Student’s Name </a:t>
            </a:r>
          </a:p>
          <a:p>
            <a:r>
              <a:rPr lang="en-US" dirty="0" smtClean="0"/>
              <a:t>Institution </a:t>
            </a:r>
            <a:endParaRPr lang="en-US" dirty="0"/>
          </a:p>
        </p:txBody>
      </p:sp>
    </p:spTree>
    <p:extLst>
      <p:ext uri="{BB962C8B-B14F-4D97-AF65-F5344CB8AC3E}">
        <p14:creationId xmlns:p14="http://schemas.microsoft.com/office/powerpoint/2010/main" val="2939198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a:t>
            </a:r>
            <a:endParaRPr lang="en-US" dirty="0"/>
          </a:p>
        </p:txBody>
      </p:sp>
      <p:sp>
        <p:nvSpPr>
          <p:cNvPr id="3" name="Content Placeholder 2"/>
          <p:cNvSpPr>
            <a:spLocks noGrp="1"/>
          </p:cNvSpPr>
          <p:nvPr>
            <p:ph idx="1"/>
          </p:nvPr>
        </p:nvSpPr>
        <p:spPr/>
        <p:txBody>
          <a:bodyPr/>
          <a:lstStyle/>
          <a:p>
            <a:r>
              <a:rPr lang="en-US" dirty="0" smtClean="0"/>
              <a:t>U.S. health care is exorbitant </a:t>
            </a:r>
          </a:p>
          <a:p>
            <a:r>
              <a:rPr lang="en-US" dirty="0" smtClean="0"/>
              <a:t>People pay more but receive low-quality care</a:t>
            </a:r>
          </a:p>
          <a:p>
            <a:r>
              <a:rPr lang="en-US" dirty="0" smtClean="0"/>
              <a:t>Americans do not get care that they need</a:t>
            </a:r>
          </a:p>
          <a:p>
            <a:r>
              <a:rPr lang="en-US" dirty="0" smtClean="0"/>
              <a:t>The government spends more than any other wealthy nation </a:t>
            </a:r>
          </a:p>
          <a:p>
            <a:r>
              <a:rPr lang="en-US" dirty="0" smtClean="0"/>
              <a:t>The health care spending exceeds every other country globally </a:t>
            </a:r>
          </a:p>
          <a:p>
            <a:r>
              <a:rPr lang="en-US" dirty="0" smtClean="0"/>
              <a:t>Different components are not understood</a:t>
            </a:r>
            <a:endParaRPr lang="en-US" dirty="0"/>
          </a:p>
        </p:txBody>
      </p:sp>
    </p:spTree>
    <p:extLst>
      <p:ext uri="{BB962C8B-B14F-4D97-AF65-F5344CB8AC3E}">
        <p14:creationId xmlns:p14="http://schemas.microsoft.com/office/powerpoint/2010/main" val="2115127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Development </a:t>
            </a:r>
            <a:endParaRPr lang="en-US" dirty="0"/>
          </a:p>
        </p:txBody>
      </p:sp>
      <p:sp>
        <p:nvSpPr>
          <p:cNvPr id="3" name="Content Placeholder 2"/>
          <p:cNvSpPr>
            <a:spLocks noGrp="1"/>
          </p:cNvSpPr>
          <p:nvPr>
            <p:ph idx="1"/>
          </p:nvPr>
        </p:nvSpPr>
        <p:spPr/>
        <p:txBody>
          <a:bodyPr>
            <a:normAutofit/>
          </a:bodyPr>
          <a:lstStyle/>
          <a:p>
            <a:r>
              <a:rPr lang="en-US" dirty="0" smtClean="0"/>
              <a:t>Lack of understanding of health care outcomes </a:t>
            </a:r>
          </a:p>
          <a:p>
            <a:r>
              <a:rPr lang="en-US" dirty="0" smtClean="0"/>
              <a:t>U.S. is the only country with profit-motivated care system </a:t>
            </a:r>
          </a:p>
          <a:p>
            <a:r>
              <a:rPr lang="en-US" dirty="0" smtClean="0"/>
              <a:t>It is also the highest spender on healthcare </a:t>
            </a:r>
          </a:p>
          <a:p>
            <a:r>
              <a:rPr lang="en-US" dirty="0" smtClean="0"/>
              <a:t>Government spends more $10,000 per person on average (</a:t>
            </a:r>
            <a:r>
              <a:rPr lang="en-US" dirty="0" err="1" smtClean="0"/>
              <a:t>Branning</a:t>
            </a:r>
            <a:r>
              <a:rPr lang="en-US" dirty="0" smtClean="0"/>
              <a:t> &amp; </a:t>
            </a:r>
            <a:r>
              <a:rPr lang="en-US" dirty="0" err="1" smtClean="0"/>
              <a:t>Vater</a:t>
            </a:r>
            <a:r>
              <a:rPr lang="en-US" dirty="0" smtClean="0"/>
              <a:t>. 2016)</a:t>
            </a:r>
          </a:p>
          <a:p>
            <a:r>
              <a:rPr lang="en-US" dirty="0" smtClean="0"/>
              <a:t>The cost per capita is the highest among wealthy nations </a:t>
            </a:r>
          </a:p>
          <a:p>
            <a:endParaRPr lang="en-US" dirty="0" smtClean="0"/>
          </a:p>
        </p:txBody>
      </p:sp>
    </p:spTree>
    <p:extLst>
      <p:ext uri="{BB962C8B-B14F-4D97-AF65-F5344CB8AC3E}">
        <p14:creationId xmlns:p14="http://schemas.microsoft.com/office/powerpoint/2010/main" val="1772613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Continuation of policy development  </a:t>
            </a:r>
            <a:endParaRPr lang="en-US" dirty="0"/>
          </a:p>
        </p:txBody>
      </p:sp>
      <p:sp>
        <p:nvSpPr>
          <p:cNvPr id="3" name="Content Placeholder 2"/>
          <p:cNvSpPr>
            <a:spLocks noGrp="1"/>
          </p:cNvSpPr>
          <p:nvPr>
            <p:ph idx="1"/>
          </p:nvPr>
        </p:nvSpPr>
        <p:spPr>
          <a:xfrm>
            <a:off x="1371600" y="2362200"/>
            <a:ext cx="6400800" cy="3048001"/>
          </a:xfrm>
        </p:spPr>
        <p:txBody>
          <a:bodyPr>
            <a:normAutofit lnSpcReduction="10000"/>
          </a:bodyPr>
          <a:lstStyle/>
          <a:p>
            <a:r>
              <a:rPr lang="en-US" dirty="0" smtClean="0"/>
              <a:t>Averagely, the government spends $11,072 per person on health care </a:t>
            </a:r>
          </a:p>
          <a:p>
            <a:r>
              <a:rPr lang="en-US" dirty="0" smtClean="0"/>
              <a:t>This represents 17.8% of GDP (</a:t>
            </a:r>
            <a:r>
              <a:rPr lang="en-US" dirty="0" err="1" smtClean="0"/>
              <a:t>Branning</a:t>
            </a:r>
            <a:r>
              <a:rPr lang="en-US" dirty="0" smtClean="0"/>
              <a:t> &amp; </a:t>
            </a:r>
            <a:r>
              <a:rPr lang="en-US" dirty="0" err="1" smtClean="0"/>
              <a:t>Vater</a:t>
            </a:r>
            <a:r>
              <a:rPr lang="en-US" dirty="0" smtClean="0"/>
              <a:t>, 2016)</a:t>
            </a:r>
          </a:p>
          <a:p>
            <a:r>
              <a:rPr lang="en-US" dirty="0" smtClean="0"/>
              <a:t>Compared to other countries as the figure shows, U.S. has the highest expenditure </a:t>
            </a:r>
          </a:p>
          <a:p>
            <a:r>
              <a:rPr lang="en-US" dirty="0" smtClean="0"/>
              <a:t>U.K. spends $4, 653, Germany spends $6,646, and Switzerland spends $7,732 (</a:t>
            </a:r>
            <a:r>
              <a:rPr lang="en-US" dirty="0"/>
              <a:t>Peter G. Peterson Foundation, 2020). </a:t>
            </a:r>
            <a:endParaRPr lang="en-US" dirty="0" smtClean="0"/>
          </a:p>
        </p:txBody>
      </p:sp>
    </p:spTree>
    <p:extLst>
      <p:ext uri="{BB962C8B-B14F-4D97-AF65-F5344CB8AC3E}">
        <p14:creationId xmlns:p14="http://schemas.microsoft.com/office/powerpoint/2010/main" val="1061631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Problems, solutions, and cost</a:t>
            </a:r>
            <a:endParaRPr lang="en-US" dirty="0"/>
          </a:p>
        </p:txBody>
      </p:sp>
      <p:sp>
        <p:nvSpPr>
          <p:cNvPr id="3" name="Content Placeholder 2"/>
          <p:cNvSpPr>
            <a:spLocks noGrp="1"/>
          </p:cNvSpPr>
          <p:nvPr>
            <p:ph idx="1"/>
          </p:nvPr>
        </p:nvSpPr>
        <p:spPr/>
        <p:txBody>
          <a:bodyPr>
            <a:normAutofit lnSpcReduction="10000"/>
          </a:bodyPr>
          <a:lstStyle/>
          <a:p>
            <a:r>
              <a:rPr lang="en-US" dirty="0" smtClean="0"/>
              <a:t>1. Exorbitant expenditure </a:t>
            </a:r>
          </a:p>
          <a:p>
            <a:r>
              <a:rPr lang="en-US" dirty="0" smtClean="0"/>
              <a:t>The government spends more but gets less ROI</a:t>
            </a:r>
          </a:p>
          <a:p>
            <a:r>
              <a:rPr lang="en-US" dirty="0" smtClean="0"/>
              <a:t>This is attributed to excess administrative cost amounting to $248 billion annually (Gee &amp; Spiro, 2019). </a:t>
            </a:r>
          </a:p>
          <a:p>
            <a:r>
              <a:rPr lang="en-US" dirty="0" smtClean="0"/>
              <a:t>Solution involves increasing accountability in the health care sector</a:t>
            </a:r>
          </a:p>
          <a:p>
            <a:r>
              <a:rPr lang="en-US" dirty="0" smtClean="0"/>
              <a:t>Use a performance-based reimbursement and managed care system to reduce the high administrative cost</a:t>
            </a:r>
            <a:endParaRPr lang="en-US" dirty="0"/>
          </a:p>
        </p:txBody>
      </p:sp>
    </p:spTree>
    <p:extLst>
      <p:ext uri="{BB962C8B-B14F-4D97-AF65-F5344CB8AC3E}">
        <p14:creationId xmlns:p14="http://schemas.microsoft.com/office/powerpoint/2010/main" val="1317564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2. High cost of health care and inaccessibility </a:t>
            </a:r>
          </a:p>
          <a:p>
            <a:r>
              <a:rPr lang="en-US" dirty="0" smtClean="0"/>
              <a:t>The cost of health care is very high </a:t>
            </a:r>
          </a:p>
          <a:p>
            <a:r>
              <a:rPr lang="en-US" dirty="0" smtClean="0"/>
              <a:t>Attributed to the free market controlled by private players </a:t>
            </a:r>
          </a:p>
          <a:p>
            <a:r>
              <a:rPr lang="en-US" dirty="0" smtClean="0"/>
              <a:t>Solution involves lowering the cost of health care by increasing the number of physicians </a:t>
            </a:r>
          </a:p>
          <a:p>
            <a:r>
              <a:rPr lang="en-US" dirty="0" smtClean="0"/>
              <a:t>Investing more in physician training and services, will improve access to quality care.</a:t>
            </a:r>
            <a:endParaRPr lang="en-US" dirty="0"/>
          </a:p>
        </p:txBody>
      </p:sp>
    </p:spTree>
    <p:extLst>
      <p:ext uri="{BB962C8B-B14F-4D97-AF65-F5344CB8AC3E}">
        <p14:creationId xmlns:p14="http://schemas.microsoft.com/office/powerpoint/2010/main" val="144600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a:xfrm>
            <a:off x="1371600" y="2438400"/>
            <a:ext cx="6705600" cy="3276600"/>
          </a:xfrm>
        </p:spPr>
        <p:txBody>
          <a:bodyPr>
            <a:normAutofit/>
          </a:bodyPr>
          <a:lstStyle/>
          <a:p>
            <a:r>
              <a:rPr lang="en-US" dirty="0" err="1"/>
              <a:t>Branning</a:t>
            </a:r>
            <a:r>
              <a:rPr lang="en-US" dirty="0"/>
              <a:t>, G., &amp; </a:t>
            </a:r>
            <a:r>
              <a:rPr lang="en-US" dirty="0" err="1"/>
              <a:t>Vater</a:t>
            </a:r>
            <a:r>
              <a:rPr lang="en-US" dirty="0"/>
              <a:t>, M. (2016). Healthcare spending: plenty of blame to go around. </a:t>
            </a:r>
            <a:r>
              <a:rPr lang="en-US" i="1" dirty="0"/>
              <a:t>American health &amp; drug benefits</a:t>
            </a:r>
            <a:r>
              <a:rPr lang="en-US" dirty="0"/>
              <a:t>, </a:t>
            </a:r>
            <a:r>
              <a:rPr lang="en-US" i="1" dirty="0"/>
              <a:t>9</a:t>
            </a:r>
            <a:r>
              <a:rPr lang="en-US" dirty="0"/>
              <a:t>(8), 445.</a:t>
            </a:r>
          </a:p>
          <a:p>
            <a:r>
              <a:rPr lang="en-US" dirty="0" smtClean="0"/>
              <a:t>Gee</a:t>
            </a:r>
            <a:r>
              <a:rPr lang="en-US" dirty="0"/>
              <a:t>, E., &amp; Spiro, T. (2019, April 8). “Excess Administrative costs burden the U.S. Health Care System.” </a:t>
            </a:r>
            <a:r>
              <a:rPr lang="en-US" i="1" dirty="0"/>
              <a:t>Center for American Progress</a:t>
            </a:r>
            <a:r>
              <a:rPr lang="en-US" dirty="0"/>
              <a:t> (online). https://www.americanprogress.org/issues/healthcare/reports/2019/04/08/468302/excess-administrative-costs-burden-u-s-health-care-system/</a:t>
            </a:r>
          </a:p>
          <a:p>
            <a:endParaRPr lang="en-US" dirty="0"/>
          </a:p>
        </p:txBody>
      </p:sp>
    </p:spTree>
    <p:extLst>
      <p:ext uri="{BB962C8B-B14F-4D97-AF65-F5344CB8AC3E}">
        <p14:creationId xmlns:p14="http://schemas.microsoft.com/office/powerpoint/2010/main" val="3429523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Continuation References </a:t>
            </a:r>
            <a:endParaRPr lang="en-US" dirty="0"/>
          </a:p>
        </p:txBody>
      </p:sp>
      <p:sp>
        <p:nvSpPr>
          <p:cNvPr id="3" name="Content Placeholder 2"/>
          <p:cNvSpPr>
            <a:spLocks noGrp="1"/>
          </p:cNvSpPr>
          <p:nvPr>
            <p:ph idx="1"/>
          </p:nvPr>
        </p:nvSpPr>
        <p:spPr/>
        <p:txBody>
          <a:bodyPr/>
          <a:lstStyle/>
          <a:p>
            <a:r>
              <a:rPr lang="en-US" dirty="0" err="1"/>
              <a:t>HHS.Gov</a:t>
            </a:r>
            <a:r>
              <a:rPr lang="en-US" dirty="0"/>
              <a:t>. “Reforming America’s Healthcare System through choice and competition.” (online). https://www.hhs.gov/sites/default/files/Reforming-Americas-Healthcare-System-Through-Choice-and-Competition.pdf</a:t>
            </a:r>
          </a:p>
          <a:p>
            <a:r>
              <a:rPr lang="en-US" dirty="0"/>
              <a:t>Peter G. Peterson Foundation. (2020). “Healthcare.” </a:t>
            </a:r>
            <a:r>
              <a:rPr lang="en-US" i="1" dirty="0"/>
              <a:t>PGPF</a:t>
            </a:r>
            <a:r>
              <a:rPr lang="en-US" dirty="0"/>
              <a:t> (online). https://www.pgpf.org/finding-solutions/healthcare</a:t>
            </a:r>
          </a:p>
          <a:p>
            <a:endParaRPr lang="en-US" dirty="0"/>
          </a:p>
        </p:txBody>
      </p:sp>
    </p:spTree>
    <p:extLst>
      <p:ext uri="{BB962C8B-B14F-4D97-AF65-F5344CB8AC3E}">
        <p14:creationId xmlns:p14="http://schemas.microsoft.com/office/powerpoint/2010/main" val="4464675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tur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23</TotalTime>
  <Words>1025</Words>
  <Application>Microsoft Office PowerPoint</Application>
  <PresentationFormat>On-screen Show (4:3)</PresentationFormat>
  <Paragraphs>48</Paragraphs>
  <Slides>8</Slides>
  <Notes>5</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Couture</vt:lpstr>
      <vt:lpstr>The Need to Resolve the Complex Relationship between Cost and Quality in the U.S. Healthcare  </vt:lpstr>
      <vt:lpstr>Assessment </vt:lpstr>
      <vt:lpstr>Policy Development </vt:lpstr>
      <vt:lpstr>Continuation of policy development  </vt:lpstr>
      <vt:lpstr>Problems, solutions, and cost</vt:lpstr>
      <vt:lpstr>PowerPoint Presentation</vt:lpstr>
      <vt:lpstr>References </vt:lpstr>
      <vt:lpstr>Continuation 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acer</dc:creator>
  <cp:lastModifiedBy>VINNY</cp:lastModifiedBy>
  <cp:revision>3</cp:revision>
  <dcterms:created xsi:type="dcterms:W3CDTF">2020-12-09T10:04:57Z</dcterms:created>
  <dcterms:modified xsi:type="dcterms:W3CDTF">2020-12-09T11:44:04Z</dcterms:modified>
</cp:coreProperties>
</file>